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1" r:id="rId3"/>
    <p:sldId id="260" r:id="rId4"/>
    <p:sldId id="266" r:id="rId5"/>
    <p:sldId id="302" r:id="rId6"/>
    <p:sldId id="299" r:id="rId7"/>
    <p:sldId id="303" r:id="rId8"/>
    <p:sldId id="304" r:id="rId9"/>
    <p:sldId id="305" r:id="rId10"/>
    <p:sldId id="306" r:id="rId11"/>
    <p:sldId id="307" r:id="rId12"/>
    <p:sldId id="262" r:id="rId13"/>
    <p:sldId id="308" r:id="rId14"/>
    <p:sldId id="309" r:id="rId15"/>
    <p:sldId id="310" r:id="rId16"/>
    <p:sldId id="315" r:id="rId17"/>
    <p:sldId id="311" r:id="rId18"/>
    <p:sldId id="314" r:id="rId19"/>
    <p:sldId id="316" r:id="rId20"/>
    <p:sldId id="318" r:id="rId21"/>
    <p:sldId id="319" r:id="rId22"/>
    <p:sldId id="320" r:id="rId23"/>
    <p:sldId id="322" r:id="rId24"/>
    <p:sldId id="321" r:id="rId25"/>
    <p:sldId id="323" r:id="rId26"/>
    <p:sldId id="324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324FD-BC83-40B1-837C-9E77DF3B054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D2468-FD39-43B4-8F6B-3E548F016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07AEF-398A-4405-A5D3-5F3555D5B8DB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2CEEF-7097-4966-9C4A-CC00472829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98D4-0A8C-4AE3-A3B4-EB880AD66322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CE76-FAC9-4450-B369-214127709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98D4-0A8C-4AE3-A3B4-EB880AD66322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CE76-FAC9-4450-B369-214127709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98D4-0A8C-4AE3-A3B4-EB880AD66322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CE76-FAC9-4450-B369-214127709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98D4-0A8C-4AE3-A3B4-EB880AD66322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CE76-FAC9-4450-B369-214127709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98D4-0A8C-4AE3-A3B4-EB880AD66322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CE76-FAC9-4450-B369-214127709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98D4-0A8C-4AE3-A3B4-EB880AD66322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CE76-FAC9-4450-B369-214127709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98D4-0A8C-4AE3-A3B4-EB880AD66322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CE76-FAC9-4450-B369-214127709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98D4-0A8C-4AE3-A3B4-EB880AD66322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CE76-FAC9-4450-B369-214127709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98D4-0A8C-4AE3-A3B4-EB880AD66322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CE76-FAC9-4450-B369-214127709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98D4-0A8C-4AE3-A3B4-EB880AD66322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CE76-FAC9-4450-B369-214127709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98D4-0A8C-4AE3-A3B4-EB880AD66322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CE76-FAC9-4450-B369-214127709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98D4-0A8C-4AE3-A3B4-EB880AD66322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CE76-FAC9-4450-B369-214127709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985658"/>
            <a:ext cx="6629400" cy="4953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Iron Metabolism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1886" y="5562600"/>
            <a:ext cx="4495800" cy="10668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Dr. Tripti Saxena</a:t>
            </a:r>
          </a:p>
          <a:p>
            <a:r>
              <a:rPr lang="en-US" sz="2800" dirty="0">
                <a:solidFill>
                  <a:schemeClr val="bg1"/>
                </a:solidFill>
              </a:rPr>
              <a:t>HOD &amp; Professor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E1AA6-5907-ACEE-46EC-5DCAC8CA9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05800" cy="47461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65F75-F6CB-06BC-75EF-36062DD5E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0" y="1143000"/>
            <a:ext cx="8881979" cy="35736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87E10-E819-43EF-D30A-04F5D313E75C}"/>
              </a:ext>
            </a:extLst>
          </p:cNvPr>
          <p:cNvSpPr txBox="1"/>
          <p:nvPr/>
        </p:nvSpPr>
        <p:spPr>
          <a:xfrm>
            <a:off x="0" y="5011341"/>
            <a:ext cx="9012989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DMT1, Divalent metal transporter 1; HCP1, </a:t>
            </a:r>
            <a:r>
              <a:rPr lang="en-IN" b="0" i="0" dirty="0" err="1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heme</a:t>
            </a:r>
            <a:r>
              <a:rPr lang="en-IN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 carrier protein 1; LIP, labile iron pool; Apo-</a:t>
            </a:r>
            <a:r>
              <a:rPr lang="en-IN" b="0" i="0" dirty="0" err="1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Tf</a:t>
            </a:r>
            <a:r>
              <a:rPr lang="en-IN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, apo-transferrin; Holo-</a:t>
            </a:r>
            <a:r>
              <a:rPr lang="en-IN" b="0" i="0" dirty="0" err="1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Tf</a:t>
            </a:r>
            <a:r>
              <a:rPr lang="en-IN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, holo-transferrin; HO-1, </a:t>
            </a:r>
            <a:r>
              <a:rPr lang="en-IN" b="0" i="0" dirty="0" err="1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heme</a:t>
            </a:r>
            <a:r>
              <a:rPr lang="en-IN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 oxygenase-1; </a:t>
            </a:r>
            <a:r>
              <a:rPr lang="en-IN" b="0" i="0" dirty="0" err="1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Dcytb</a:t>
            </a:r>
            <a:r>
              <a:rPr lang="en-IN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, duodenal cytochrome B. This Figure was created by </a:t>
            </a:r>
            <a:r>
              <a:rPr lang="en-IN" b="0" i="0" dirty="0" err="1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BioRender</a:t>
            </a:r>
            <a:r>
              <a:rPr lang="en-IN" b="0" i="0" dirty="0">
                <a:solidFill>
                  <a:schemeClr val="tx2"/>
                </a:solidFill>
                <a:effectLst/>
                <a:latin typeface="Roboto" panose="02000000000000000000" pitchFamily="2" charset="0"/>
              </a:rPr>
              <a:t> (https://biorender.com/)</a:t>
            </a:r>
          </a:p>
          <a:p>
            <a:r>
              <a:rPr lang="en-IN" sz="2400" b="0" i="0" u="sng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Iron metabolism and homeostasis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779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6B2E50-2905-32D8-C90F-812843F47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13" y="0"/>
            <a:ext cx="6831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1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1" indent="0" eaLnBrk="1" hangingPunct="1">
              <a:buNone/>
            </a:pPr>
            <a:endParaRPr lang="en-GB" dirty="0"/>
          </a:p>
          <a:p>
            <a:pPr algn="just" eaLnBrk="1" hangingPunct="1"/>
            <a:r>
              <a:rPr lang="en-GB" sz="2600" dirty="0"/>
              <a:t>Iron homeostasis is regulated strictly at level of intestinal absorption. </a:t>
            </a:r>
            <a:r>
              <a:rPr lang="en-US" sz="2600" dirty="0"/>
              <a:t>The Mucosal Block theory basically says that a large dose of iron can temporarily "block" your gut from absorbing more iron for a few hours or days. It's like your intestines get full of iron and need time to process it before they can take in more.</a:t>
            </a:r>
          </a:p>
          <a:p>
            <a:pPr algn="just" eaLnBrk="1" hangingPunct="1"/>
            <a:endParaRPr lang="en-US" sz="2600" dirty="0"/>
          </a:p>
          <a:p>
            <a:pPr algn="just"/>
            <a:r>
              <a:rPr lang="en-US" sz="2600" dirty="0"/>
              <a:t>Think of it like this: imagine a sponge. When you first pour water on it, it soaks it up quickly. But once it's saturated, it can't absorb more water until it's squeezed out.</a:t>
            </a:r>
          </a:p>
          <a:p>
            <a:pPr eaLnBrk="1" hangingPunct="1"/>
            <a:endParaRPr lang="en-GB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u="sng" dirty="0"/>
              <a:t>What is Mucosal block theory!!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82CA-1A3A-1E1E-8038-0518A497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4419600" cy="685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200" dirty="0">
                <a:solidFill>
                  <a:schemeClr val="bg2"/>
                </a:solidFill>
              </a:rPr>
              <a:t>Transport in the Blood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69A65CE-87EA-5C9F-C023-24AA23DB4C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" y="1028581"/>
            <a:ext cx="9143999" cy="62786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Transferrin: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beta -globulin protein that binds to ferric iron (Fe3+) and transports it in the bloodstream.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Each transferrin molecule: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Can carry two iron 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Transferrin saturation: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Indicates the percentage of transferrin binding sites occupied by iron.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Transferrin receptors (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TfR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Present on the surface of cells, they bind to iron-loaded transferrin. 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Endocytosis: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TfR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-transferrin complex is internalized into the cell within a vesicle. 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Iron release: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Inside the vesicle, iron is released from transferrin due to the acidic environment. 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Recycling: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TfR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transferrin are recycled back to the cell surface. 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6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ABD8B-B2FA-4883-2CA6-13865E79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2133600" cy="762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Storage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EE91E-803F-752D-22AB-CA87DD358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771" y="1219200"/>
            <a:ext cx="9144000" cy="5181600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8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Ferritin: </a:t>
            </a:r>
            <a:r>
              <a:rPr lang="en-IN" sz="28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This is the primary iron storage protein found in most cells. It's a soluble protein complex that can store thousands of iron atoms in its core.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8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Hemosiderin: </a:t>
            </a:r>
            <a:r>
              <a:rPr lang="en-IN" sz="28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This is a less readily available storage form of iron. It's an insoluble complex that forms when there's an excess of iron that exceeds the storage capacity of ferritin.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en-US" dirty="0"/>
              <a:t>Major Storage Site: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Liver, spleen, and bone marrow.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28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D4EC-89F3-B2D5-6184-9AA22DD00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74638"/>
            <a:ext cx="2590800" cy="1063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85B4800-8DB2-2FAF-E3C3-1975A70F97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854839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large, spherical protein complex, 24 subunits that form a hollow shell.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Stores iron in a safe, bioavailable, and non-toxic form, release iron in a controlled manner when needed. Prevents free iron from generating harmful free radicals.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Each ferritin molecule can store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ferric (Fe3+) form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 to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4500 iron atoms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within its hollow core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 a mineralized ferrihydrite core within ferritin.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Predominantly found within cells, in the cytoplasm, of various tissues.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5CBFD8-EC2D-2520-2841-AA8B5BAFC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4" y="4038600"/>
            <a:ext cx="7325932" cy="26007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DB2597-9250-CA3D-767F-8D04DC8B80BA}"/>
              </a:ext>
            </a:extLst>
          </p:cNvPr>
          <p:cNvSpPr txBox="1"/>
          <p:nvPr/>
        </p:nvSpPr>
        <p:spPr>
          <a:xfrm>
            <a:off x="457200" y="274638"/>
            <a:ext cx="1981200" cy="58477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dirty="0"/>
              <a:t>Ferritin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2269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7F272-F3B3-D918-9C1E-920A5EB65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7435AC7-54D6-CE91-6530-E0EA894D4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781349"/>
              </p:ext>
            </p:extLst>
          </p:nvPr>
        </p:nvGraphicFramePr>
        <p:xfrm>
          <a:off x="0" y="496370"/>
          <a:ext cx="9144000" cy="6285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7436943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3591354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89105118"/>
                    </a:ext>
                  </a:extLst>
                </a:gridCol>
              </a:tblGrid>
              <a:tr h="583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Feature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127495" marB="1274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Transferrin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127495" marB="1274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Ferritin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127495" marB="127495" anchor="ctr"/>
                </a:tc>
                <a:extLst>
                  <a:ext uri="{0D108BD9-81ED-4DB2-BD59-A6C34878D82A}">
                    <a16:rowId xmlns:a16="http://schemas.microsoft.com/office/drawing/2014/main" val="2322305923"/>
                  </a:ext>
                </a:extLst>
              </a:tr>
              <a:tr h="750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Nature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Glycoprotein (protein with carbohydrate)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Protein complex (24 subunits)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extLst>
                  <a:ext uri="{0D108BD9-81ED-4DB2-BD59-A6C34878D82A}">
                    <a16:rowId xmlns:a16="http://schemas.microsoft.com/office/drawing/2014/main" val="3859044485"/>
                  </a:ext>
                </a:extLst>
              </a:tr>
              <a:tr h="750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Location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Blood plasma, extracellular fluid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Primarily intracellular (within cells)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extLst>
                  <a:ext uri="{0D108BD9-81ED-4DB2-BD59-A6C34878D82A}">
                    <a16:rowId xmlns:a16="http://schemas.microsoft.com/office/drawing/2014/main" val="2045745187"/>
                  </a:ext>
                </a:extLst>
              </a:tr>
              <a:tr h="440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Primary Function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Iron transport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Iron storage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extLst>
                  <a:ext uri="{0D108BD9-81ED-4DB2-BD59-A6C34878D82A}">
                    <a16:rowId xmlns:a16="http://schemas.microsoft.com/office/drawing/2014/main" val="3442124713"/>
                  </a:ext>
                </a:extLst>
              </a:tr>
              <a:tr h="1045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Iron Binding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Binds 2 ferric iron ions (Fe3+)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Stores up to 4500 ferric iron atoms (Fe3+)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extLst>
                  <a:ext uri="{0D108BD9-81ED-4DB2-BD59-A6C34878D82A}">
                    <a16:rowId xmlns:a16="http://schemas.microsoft.com/office/drawing/2014/main" val="1400909487"/>
                  </a:ext>
                </a:extLst>
              </a:tr>
              <a:tr h="1059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Regulation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Primarily regulated by iron levels and EPO (erythropoietin)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Primarily regulated by iron levels and inflammatory stimuli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extLst>
                  <a:ext uri="{0D108BD9-81ED-4DB2-BD59-A6C34878D82A}">
                    <a16:rowId xmlns:a16="http://schemas.microsoft.com/office/drawing/2014/main" val="3457346763"/>
                  </a:ext>
                </a:extLst>
              </a:tr>
              <a:tr h="1655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Clinical Significance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>
                          <a:effectLst/>
                        </a:rPr>
                        <a:t>Transferrin saturation and TIBC (total iron-binding capacity) are used to assess iron status</a:t>
                      </a:r>
                      <a:endParaRPr lang="en-IN" sz="9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700" kern="100" dirty="0">
                          <a:effectLst/>
                        </a:rPr>
                        <a:t>Serum ferritin levels are used to assess body iron stores</a:t>
                      </a:r>
                      <a:endParaRPr lang="en-IN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27495" marR="127495" marT="63747" marB="63747" anchor="ctr"/>
                </a:tc>
                <a:extLst>
                  <a:ext uri="{0D108BD9-81ED-4DB2-BD59-A6C34878D82A}">
                    <a16:rowId xmlns:a16="http://schemas.microsoft.com/office/drawing/2014/main" val="2084899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5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B8154-F474-1A5B-B0A6-108E61B9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8155"/>
            <a:ext cx="8229600" cy="4873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>
                <a:latin typeface="+mn-lt"/>
              </a:rPr>
              <a:t>Regulation</a:t>
            </a:r>
            <a:r>
              <a:rPr lang="en-IN" dirty="0"/>
              <a:t> of Transferring and Ferritin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124F4-9DD3-10B7-E86E-AA08A5408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Transferrin Regulation</a:t>
            </a:r>
            <a:endParaRPr lang="en-IN" kern="100" dirty="0"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Low iron:</a:t>
            </a:r>
            <a:r>
              <a:rPr lang="en-IN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Iron Regulatory Proteins (IRPs) bind to Iron-Responsive Elements (IREs) located in the 3' untranslated region (UTR) of transferrin mRNA. This binding stabilizes the mRNA, increasing its lifespan and leading to more transferrin protein synthesis.  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High iron:</a:t>
            </a:r>
            <a:r>
              <a:rPr lang="en-IN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When iron levels are high, IRPs detach from the IREs. This destabilizes the transferrin mRNA, making it susceptible to degradation and reducing transferrin protein production.  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Ferritin Regulation</a:t>
            </a:r>
            <a:endParaRPr lang="en-IN" kern="100" dirty="0"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Low iron:</a:t>
            </a:r>
            <a:r>
              <a:rPr lang="en-IN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IRPs bind to IREs located in the 5' UTR of ferritin mRNA. This binding blocks the translation of the mRNA, reducing ferritin protein synthesis.  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3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High iron:</a:t>
            </a:r>
            <a:r>
              <a:rPr lang="en-IN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IRPs detach from the IREs, allowing the translation of ferritin mRNA to proceed, leading to increased ferritin protein production. 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54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E402-5BEA-2F29-2449-96841337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381000"/>
            <a:ext cx="9372600" cy="1036638"/>
          </a:xfrm>
        </p:spPr>
        <p:txBody>
          <a:bodyPr>
            <a:normAutofit fontScale="90000"/>
          </a:bodyPr>
          <a:lstStyle/>
          <a:p>
            <a:b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FB435F-5692-778F-8718-42D5BBDEF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838200"/>
            <a:ext cx="8096250" cy="43433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7BF53E-5B1A-5E43-3295-E28665D8CE2B}"/>
              </a:ext>
            </a:extLst>
          </p:cNvPr>
          <p:cNvSpPr txBox="1"/>
          <p:nvPr/>
        </p:nvSpPr>
        <p:spPr>
          <a:xfrm>
            <a:off x="523875" y="5562600"/>
            <a:ext cx="8239125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Post-transcriptional regulation of ferritin and transferrin receptor (</a:t>
            </a:r>
            <a:r>
              <a:rPr lang="en-US" sz="2400" dirty="0" err="1"/>
              <a:t>TfR</a:t>
            </a:r>
            <a:r>
              <a:rPr lang="en-US" sz="2400" dirty="0"/>
              <a:t>) by iron regulatory proteins (IRPs).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87241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A8F2DE-EE4F-251F-E386-A7FD23AE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457200"/>
            <a:ext cx="4343400" cy="715962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600" dirty="0"/>
              <a:t>Clinical Significance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E5AED9-FC27-1D99-2DDF-7BDD5D7DAD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000" b="1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Iron Deficiency</a:t>
            </a:r>
            <a:endParaRPr lang="en-IN" sz="20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Iron Deficiency </a:t>
            </a:r>
            <a:r>
              <a:rPr lang="en-IN" sz="2000" kern="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Anemia</a:t>
            </a:r>
            <a:endParaRPr lang="en-IN" sz="20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Restless Legs Syndrome (RLS)</a:t>
            </a:r>
            <a:endParaRPr lang="en-IN" sz="20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Impaired Cognitive Function</a:t>
            </a:r>
            <a:endParaRPr lang="en-IN" sz="20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Impaired Immune Function</a:t>
            </a:r>
            <a:endParaRPr lang="en-IN" sz="20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Pica</a:t>
            </a:r>
            <a:endParaRPr lang="en-IN" sz="20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Koilonychia</a:t>
            </a:r>
            <a:endParaRPr lang="en-IN" sz="20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F5586-22E9-5A95-939D-18EEE3D0FF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 </a:t>
            </a:r>
            <a:r>
              <a:rPr lang="en-IN" sz="2000" b="1" kern="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Iron Excess</a:t>
            </a:r>
            <a:endParaRPr lang="en-IN" sz="2000" kern="100" dirty="0"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Hereditary Hemochromatosis</a:t>
            </a:r>
            <a:endParaRPr lang="en-IN" sz="2000" kern="100" dirty="0"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Secondary Hemochromatosis</a:t>
            </a:r>
            <a:endParaRPr lang="en-IN" sz="2000" kern="100" dirty="0"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Liver Disease (hepatitis, cirrhosis, liver cancer)</a:t>
            </a:r>
            <a:endParaRPr lang="en-IN" sz="2000" kern="100" dirty="0"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Heart Problems (heart failure, arrhythmias)</a:t>
            </a:r>
            <a:endParaRPr lang="en-IN" sz="2000" kern="100" dirty="0"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Diabetes</a:t>
            </a:r>
            <a:endParaRPr lang="en-IN" sz="2000" kern="100" dirty="0"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Arthritis</a:t>
            </a:r>
            <a:endParaRPr lang="en-IN" sz="2000" kern="100" dirty="0"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Skin Pigmentation</a:t>
            </a:r>
            <a:endParaRPr lang="en-IN" sz="2000" kern="100" dirty="0"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51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C45A-E754-6D1F-9BAC-BCB8DDB7692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Specific 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887E-BB48-7054-5D1D-929B5C1D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7696200" cy="3352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B050"/>
                </a:solidFill>
              </a:rPr>
              <a:t>Dietary sources of iron.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B050"/>
                </a:solidFill>
              </a:rPr>
              <a:t>Absorption mechanism of iron.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B050"/>
                </a:solidFill>
              </a:rPr>
              <a:t>Transport and metabolism of iron.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B050"/>
                </a:solidFill>
              </a:rPr>
              <a:t>Biochemical functions of iron.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B050"/>
                </a:solidFill>
              </a:rPr>
              <a:t>Associated Clinical disorders.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F67B64-21B6-E630-0670-FFCEC15B1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2687537" cy="1601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4E5E75-81B0-12E0-0DF0-3CB78D8CC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47" y="4983162"/>
            <a:ext cx="2857500" cy="1600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08F7F49-9452-3BE0-28D3-2172996E8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32" y="5231132"/>
            <a:ext cx="1626868" cy="16268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147ED3-E6FE-A64D-6CB7-2CD872A222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64" y="5231132"/>
            <a:ext cx="2402722" cy="13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87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E4FD11-A382-4086-D7C5-0ECE2221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4495800" cy="6397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sz="3600" dirty="0"/>
              <a:t>Iron Deficiency </a:t>
            </a:r>
            <a:r>
              <a:rPr lang="en-IN" sz="3600" dirty="0" err="1"/>
              <a:t>Anemia</a:t>
            </a:r>
            <a:endParaRPr lang="en-IN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629A1B-66E8-4952-D2E6-02C7EDBA4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5148942" cy="5668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400" dirty="0"/>
              <a:t>Most common type of </a:t>
            </a:r>
            <a:r>
              <a:rPr lang="en-IN" sz="2400" dirty="0" err="1"/>
              <a:t>anemia</a:t>
            </a:r>
            <a:r>
              <a:rPr lang="en-IN" sz="2400" dirty="0"/>
              <a:t>: Affects millions worldwide, especially women, children, and people with poor diets.</a:t>
            </a:r>
          </a:p>
          <a:p>
            <a:pPr marL="0" indent="0" algn="just">
              <a:buNone/>
            </a:pPr>
            <a:endParaRPr lang="en-IN" sz="2400" dirty="0"/>
          </a:p>
          <a:p>
            <a:pPr marL="0" indent="0" algn="just">
              <a:buNone/>
            </a:pPr>
            <a:r>
              <a:rPr lang="en-IN" sz="2400" dirty="0"/>
              <a:t>Cause: Insufficient iron to produce </a:t>
            </a:r>
            <a:r>
              <a:rPr lang="en-IN" sz="2400" dirty="0" err="1"/>
              <a:t>hemoglobin</a:t>
            </a:r>
            <a:r>
              <a:rPr lang="en-IN" sz="2400" dirty="0"/>
              <a:t>, the oxygen-carrying protein in red blood cells.</a:t>
            </a:r>
          </a:p>
          <a:p>
            <a:pPr marL="0" indent="0" algn="just">
              <a:buNone/>
            </a:pPr>
            <a:endParaRPr lang="en-IN" sz="2400" dirty="0"/>
          </a:p>
          <a:p>
            <a:pPr marL="0" indent="0" algn="just">
              <a:buNone/>
            </a:pPr>
            <a:r>
              <a:rPr lang="en-IN" sz="2400" dirty="0"/>
              <a:t>Symptoms: Fatigue, weakness, shortness of breath, pale skin, dizziness, headache, cold hands/feet.</a:t>
            </a:r>
          </a:p>
          <a:p>
            <a:pPr marL="0" indent="0" algn="just">
              <a:buNone/>
            </a:pPr>
            <a:endParaRPr lang="en-IN" sz="2400" dirty="0"/>
          </a:p>
          <a:p>
            <a:pPr marL="0" indent="0" algn="just">
              <a:buNone/>
            </a:pPr>
            <a:r>
              <a:rPr lang="en-IN" sz="2400" dirty="0"/>
              <a:t>Diagnosis: Blood tests (low </a:t>
            </a:r>
            <a:r>
              <a:rPr lang="en-IN" sz="2400" dirty="0" err="1"/>
              <a:t>hemoglobin</a:t>
            </a:r>
            <a:r>
              <a:rPr lang="en-IN" sz="2400" dirty="0"/>
              <a:t>, </a:t>
            </a:r>
            <a:r>
              <a:rPr lang="en-IN" sz="2400" dirty="0" err="1"/>
              <a:t>hematocrit</a:t>
            </a:r>
            <a:r>
              <a:rPr lang="en-IN" sz="2400" dirty="0"/>
              <a:t>, ferritin, and MCV)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545A39-14AC-E59B-FAB7-3958D358E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42" y="1295399"/>
            <a:ext cx="3831771" cy="38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25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28D9C7-5BDE-A771-6040-1D5EB65379AA}"/>
              </a:ext>
            </a:extLst>
          </p:cNvPr>
          <p:cNvSpPr txBox="1"/>
          <p:nvPr/>
        </p:nvSpPr>
        <p:spPr>
          <a:xfrm>
            <a:off x="304800" y="381000"/>
            <a:ext cx="41148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dirty="0"/>
              <a:t>Iron Deficiency </a:t>
            </a:r>
            <a:r>
              <a:rPr lang="en-IN" sz="3200" dirty="0" err="1"/>
              <a:t>Anemia</a:t>
            </a:r>
            <a:endParaRPr lang="en-IN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474E5-90BE-C5EF-569D-E1E22EDE8075}"/>
              </a:ext>
            </a:extLst>
          </p:cNvPr>
          <p:cNvSpPr txBox="1"/>
          <p:nvPr/>
        </p:nvSpPr>
        <p:spPr>
          <a:xfrm>
            <a:off x="0" y="1143000"/>
            <a:ext cx="5105400" cy="5622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Mangal" panose="02040503050203030202" pitchFamily="18" charset="0"/>
              </a:rPr>
              <a:t> </a:t>
            </a:r>
            <a:r>
              <a:rPr lang="en-IN" sz="2400" b="1" kern="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Treatment:</a:t>
            </a:r>
            <a:r>
              <a:rPr lang="en-IN" sz="2400" kern="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Iron supplements, dietary changes (iron-rich foods, vitamin C), addressing underlying causes (blood loss).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kern="100" dirty="0"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b="1" kern="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Prevention:</a:t>
            </a:r>
            <a:r>
              <a:rPr lang="en-IN" sz="2400" kern="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Balanced diet, iron-rich foods, adequate iron intake for those at risk (pregnant women, growing children).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kern="100" dirty="0"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b="1" kern="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Complications (if untreated):</a:t>
            </a:r>
            <a:r>
              <a:rPr lang="en-IN" sz="2400" kern="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 Heart problems, developmental delays in children, pregnancy complications.</a:t>
            </a:r>
            <a:endParaRPr lang="en-IN" sz="2400" kern="100" dirty="0"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1331EA-0E7B-2B11-1EB9-53B5A4F90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72" y="1676400"/>
            <a:ext cx="327294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19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64501D-ACB8-C2A8-86DE-B2BD31DAE850}"/>
              </a:ext>
            </a:extLst>
          </p:cNvPr>
          <p:cNvSpPr txBox="1"/>
          <p:nvPr/>
        </p:nvSpPr>
        <p:spPr>
          <a:xfrm>
            <a:off x="304800" y="381000"/>
            <a:ext cx="35814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dirty="0"/>
              <a:t>Hemochromatosis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80B8F-002C-C985-A72D-48EDC69056FB}"/>
              </a:ext>
            </a:extLst>
          </p:cNvPr>
          <p:cNvSpPr txBox="1"/>
          <p:nvPr/>
        </p:nvSpPr>
        <p:spPr>
          <a:xfrm>
            <a:off x="0" y="1219200"/>
            <a:ext cx="9144000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Mangal" panose="02040503050203030202" pitchFamily="18" charset="0"/>
              </a:rPr>
              <a:t>Iron Overload: The hallmark of hemochromatosis is excessive iron accumulation.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Mangal" panose="02040503050203030202" pitchFamily="18" charset="0"/>
              </a:rPr>
              <a:t>Genetics vs. Acquired: Hemochromatosis can be classified as primary (genetic) or secondary (acquired).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Mangal" panose="02040503050203030202" pitchFamily="18" charset="0"/>
              </a:rPr>
              <a:t>Symptoms: Often appear in mid-life and may include fatigue, joint pain, abdominal pain, liver enlargement, skin darkening ("bronze diabetes"), heart problems, and diabetes.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Mangal" panose="02040503050203030202" pitchFamily="18" charset="0"/>
              </a:rPr>
              <a:t>Diagnosis: Blood tests (serum ferritin, transferrin saturation, genetic testing), liver biopsy.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Mangal" panose="02040503050203030202" pitchFamily="18" charset="0"/>
              </a:rPr>
              <a:t>Treatment: Phlebotomy (regular blood removal) to reduce iron levels, iron chelation therapy (medication to remove iron), dietary changes.</a:t>
            </a:r>
            <a:endParaRPr lang="en-IN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8547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139B5E-7C7D-D8B4-C53C-2F8B32D545EC}"/>
              </a:ext>
            </a:extLst>
          </p:cNvPr>
          <p:cNvSpPr txBox="1"/>
          <p:nvPr/>
        </p:nvSpPr>
        <p:spPr>
          <a:xfrm>
            <a:off x="0" y="1066800"/>
            <a:ext cx="9067800" cy="562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Mutations in the </a:t>
            </a:r>
            <a:r>
              <a:rPr lang="en-IN" sz="2400" i="1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HFE</a:t>
            </a: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 gene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. </a:t>
            </a:r>
            <a:r>
              <a:rPr lang="en-IN" sz="2400" kern="100" dirty="0">
                <a:ea typeface="Aptos" panose="020B0004020202020204" pitchFamily="34" charset="0"/>
                <a:cs typeface="Mangal" panose="02040503050203030202" pitchFamily="18" charset="0"/>
              </a:rPr>
              <a:t>M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ost common autosomal recessive, inherited disorder of iron overload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IN" sz="2400" b="1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Increased Iron Absorption: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 The body absorbs more iron than it needs from the diet, leading to a gradual buildup of iron in various organs.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IN" sz="2400" b="1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Iron Accumulation: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 Excess iron is primarily stored in the liver, heart, pancreas, joints, and skin.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IN" sz="2400" b="1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Symptoms: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 Often appear in mid-life (40s-60s for men, later for women due to menstruation)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Fatigue, weakness</a:t>
            </a:r>
            <a:r>
              <a:rPr lang="en-IN" sz="2400" kern="100" dirty="0">
                <a:highlight>
                  <a:srgbClr val="FF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Joint pain</a:t>
            </a:r>
            <a:r>
              <a:rPr lang="en-IN" sz="2400" kern="100" dirty="0">
                <a:highlight>
                  <a:srgbClr val="FF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Abdominal pain</a:t>
            </a:r>
            <a:r>
              <a:rPr lang="en-IN" sz="2400" kern="100" dirty="0">
                <a:highlight>
                  <a:srgbClr val="FF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Liver enlargement (hepatomegaly)</a:t>
            </a:r>
            <a:r>
              <a:rPr lang="en-IN" sz="2400" kern="100" dirty="0">
                <a:highlight>
                  <a:srgbClr val="FF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Skin darkening (bronze diabetes), Heart problems (cardiomyopathy, arrhythmias)</a:t>
            </a:r>
            <a:r>
              <a:rPr lang="en-IN" sz="2400" kern="100" dirty="0">
                <a:highlight>
                  <a:srgbClr val="FF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Diabetes (pancreatic damage)</a:t>
            </a:r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BD8BDD-3355-FC40-E516-2ADEEAFF1CE7}"/>
              </a:ext>
            </a:extLst>
          </p:cNvPr>
          <p:cNvSpPr txBox="1"/>
          <p:nvPr/>
        </p:nvSpPr>
        <p:spPr>
          <a:xfrm>
            <a:off x="228600" y="228600"/>
            <a:ext cx="48006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Primary Hemochromatosis</a:t>
            </a:r>
          </a:p>
        </p:txBody>
      </p:sp>
    </p:spTree>
    <p:extLst>
      <p:ext uri="{BB962C8B-B14F-4D97-AF65-F5344CB8AC3E}">
        <p14:creationId xmlns:p14="http://schemas.microsoft.com/office/powerpoint/2010/main" val="3861059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9EC2F0-E4F6-2C07-9714-0314A6BD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EC5EDD-E427-738B-7340-46FE8DE7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62600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kern="100" dirty="0">
                <a:solidFill>
                  <a:schemeClr val="accent2">
                    <a:lumMod val="75000"/>
                  </a:schemeClr>
                </a:solidFill>
                <a:effectLst/>
                <a:ea typeface="Aptos" panose="020B0004020202020204" pitchFamily="34" charset="0"/>
                <a:cs typeface="Mangal" panose="02040503050203030202" pitchFamily="18" charset="0"/>
              </a:rPr>
              <a:t>Diagnosis: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Blood tests: </a:t>
            </a: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elevated serum ferritin, 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elevated transferrin saturation, genetic testing for HFE mutations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Liver biopsy: 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to assess iron deposition and liver damage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Mangal" panose="02040503050203030202" pitchFamily="18" charset="0"/>
              </a:rPr>
              <a:t> </a:t>
            </a:r>
            <a:endParaRPr lang="en-IN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kern="100" dirty="0">
                <a:solidFill>
                  <a:schemeClr val="accent2">
                    <a:lumMod val="75000"/>
                  </a:schemeClr>
                </a:solidFill>
                <a:effectLst/>
                <a:ea typeface="Aptos" panose="020B0004020202020204" pitchFamily="34" charset="0"/>
                <a:cs typeface="Mangal" panose="02040503050203030202" pitchFamily="18" charset="0"/>
              </a:rPr>
              <a:t>Treatment: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Phlebotomy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 (therapeutic blood removal): the mainstay of treatment, aims to reduce iron levels.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Iron chelation therapy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: medication to remove iron, used if phlebotomy is not tolerated.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Dietary modifications: 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avoiding iron-rich foods and vitamin C supplements.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en-IN" sz="45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4469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3967-7C35-5659-FC9A-057DF60E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0337"/>
            <a:ext cx="5334000" cy="4492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sz="3200" dirty="0"/>
              <a:t>Secondary Hemochromatosis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FB805-F271-873E-C125-977FD16FF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Acquired: Not genetic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; results from other conditions.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Iron Overload: 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Excess iron comes from sources like: Frequent blood transfusions, Increased red blood cell breakdown (</a:t>
            </a:r>
            <a:r>
              <a:rPr lang="en-IN" sz="2400" kern="100" dirty="0" err="1">
                <a:effectLst/>
                <a:ea typeface="Aptos" panose="020B0004020202020204" pitchFamily="34" charset="0"/>
                <a:cs typeface="Mangal" panose="02040503050203030202" pitchFamily="18" charset="0"/>
              </a:rPr>
              <a:t>hemolysis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), Liver disease etc.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Organ Damage: Can affect various organs, including the liver, heart, and pancreas.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Symptoms: Variable; depend on the cause and affected organs. May include fatigue, joint pain, and skin darkening.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Diagnosis: </a:t>
            </a: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Blood tests (ferritin, transferrin saturation), 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liver biopsy, and evaluation of underlying conditions.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Treatment:</a:t>
            </a:r>
            <a:r>
              <a:rPr lang="en-IN" sz="2400" kern="100" dirty="0">
                <a:ea typeface="Aptos" panose="020B0004020202020204" pitchFamily="34" charset="0"/>
                <a:cs typeface="Mangal" panose="02040503050203030202" pitchFamily="18" charset="0"/>
              </a:rPr>
              <a:t> </a:t>
            </a: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Treat the root cause 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(e.g., manage </a:t>
            </a:r>
            <a:r>
              <a:rPr lang="en-IN" sz="2400" kern="100" dirty="0" err="1">
                <a:effectLst/>
                <a:ea typeface="Aptos" panose="020B0004020202020204" pitchFamily="34" charset="0"/>
                <a:cs typeface="Mangal" panose="02040503050203030202" pitchFamily="18" charset="0"/>
              </a:rPr>
              <a:t>anemia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, reduce transfusions).</a:t>
            </a:r>
            <a:r>
              <a:rPr lang="en-IN" sz="2400" kern="100" dirty="0">
                <a:ea typeface="Aptos" panose="020B0004020202020204" pitchFamily="34" charset="0"/>
                <a:cs typeface="Mangal" panose="02040503050203030202" pitchFamily="18" charset="0"/>
              </a:rPr>
              <a:t> </a:t>
            </a:r>
            <a:r>
              <a:rPr lang="en-IN" sz="24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Iron chelation therapy (</a:t>
            </a:r>
            <a:r>
              <a:rPr lang="en-IN" sz="24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if needed to remove excess iron).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8752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F7C0-5F85-FBC6-E8A3-CEE0D5C4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2D8EA5B-EB70-0594-209C-E104EE670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333" y="-72961"/>
            <a:ext cx="9313333" cy="5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7D6EC78-3CE8-D5E7-DB75-F836C42BE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978800"/>
              </p:ext>
            </p:extLst>
          </p:nvPr>
        </p:nvGraphicFramePr>
        <p:xfrm>
          <a:off x="76200" y="609600"/>
          <a:ext cx="8991600" cy="5973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6803698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1886344787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3331319916"/>
                    </a:ext>
                  </a:extLst>
                </a:gridCol>
              </a:tblGrid>
              <a:tr h="104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Feature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152400" marB="1524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 dirty="0">
                          <a:effectLst/>
                        </a:rPr>
                        <a:t>Hemochromatosis</a:t>
                      </a:r>
                      <a:endParaRPr lang="en-IN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152400" marB="1524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Hemosiderosis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152400" marB="152400" anchor="ctr"/>
                </a:tc>
                <a:extLst>
                  <a:ext uri="{0D108BD9-81ED-4DB2-BD59-A6C34878D82A}">
                    <a16:rowId xmlns:a16="http://schemas.microsoft.com/office/drawing/2014/main" val="1899365086"/>
                  </a:ext>
                </a:extLst>
              </a:tr>
              <a:tr h="775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Iron Overload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Systemic (whole body)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Localized (specific areas)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632512314"/>
                  </a:ext>
                </a:extLst>
              </a:tr>
              <a:tr h="1299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Cause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Mostly genetic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Usually due to bleeding or other conditions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2509588128"/>
                  </a:ext>
                </a:extLst>
              </a:tr>
              <a:tr h="775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Absorption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Increased (primary form)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Normal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1077619435"/>
                  </a:ext>
                </a:extLst>
              </a:tr>
              <a:tr h="775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Organs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Liver, heart, pancreas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Lungs, skin, liver, spleen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3618023830"/>
                  </a:ext>
                </a:extLst>
              </a:tr>
              <a:tr h="1299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Treatment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effectLst/>
                        </a:rPr>
                        <a:t>Remove excess iron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 dirty="0">
                          <a:effectLst/>
                        </a:rPr>
                        <a:t>Treat the underlying cause</a:t>
                      </a:r>
                      <a:endParaRPr lang="en-IN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1964401595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3BC029AD-C7FE-AE6A-C04C-AC7FF40C6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3333" y="-163225"/>
            <a:ext cx="9990666" cy="62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2034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79EA94-9264-5E4B-7FDE-B9B18B741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2425"/>
            <a:ext cx="7081595" cy="62131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0628"/>
            <a:ext cx="2743200" cy="1088571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Iron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66056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endParaRPr lang="en-US" sz="3000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3600" dirty="0"/>
              <a:t>Micromineral/ Trace Mineral.</a:t>
            </a:r>
          </a:p>
          <a:p>
            <a:pPr marL="0" indent="0">
              <a:lnSpc>
                <a:spcPct val="80000"/>
              </a:lnSpc>
              <a:buNone/>
            </a:pPr>
            <a:endParaRPr lang="en-US" sz="3600" dirty="0"/>
          </a:p>
          <a:p>
            <a:pPr>
              <a:lnSpc>
                <a:spcPct val="80000"/>
              </a:lnSpc>
            </a:pPr>
            <a:r>
              <a:rPr lang="en-US" sz="3600" dirty="0"/>
              <a:t>The daily requirement for trace minerals &lt; 100 milligrams.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600" dirty="0"/>
              <a:t>     Ex. </a:t>
            </a:r>
            <a:r>
              <a:rPr lang="en-US" sz="3600" dirty="0">
                <a:solidFill>
                  <a:srgbClr val="FF0000"/>
                </a:solidFill>
              </a:rPr>
              <a:t>Fe</a:t>
            </a:r>
            <a:r>
              <a:rPr lang="en-US" sz="3600" dirty="0"/>
              <a:t>, Zn, I, Se, Cu </a:t>
            </a:r>
          </a:p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3600" dirty="0"/>
          </a:p>
          <a:p>
            <a:pPr>
              <a:lnSpc>
                <a:spcPct val="80000"/>
              </a:lnSpc>
            </a:pPr>
            <a:r>
              <a:rPr lang="en-US" sz="4400" dirty="0"/>
              <a:t> </a:t>
            </a:r>
            <a:r>
              <a:rPr lang="en-US" sz="4400" dirty="0">
                <a:solidFill>
                  <a:srgbClr val="FF0000"/>
                </a:solidFill>
              </a:rPr>
              <a:t>Fe</a:t>
            </a:r>
            <a:r>
              <a:rPr lang="en-US" sz="4400" dirty="0"/>
              <a:t> Mostly found in 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4400" dirty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Hemoglobin - carrier of oxygen.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Myoglobin - protein in muscles, making oxygen available.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Cellular Respiration – Part of Fe-S complex in ETC.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Iron Containing enzymes -  Catalase, Peroxidase.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3600" dirty="0"/>
          </a:p>
          <a:p>
            <a:pPr>
              <a:lnSpc>
                <a:spcPct val="80000"/>
              </a:lnSpc>
            </a:pPr>
            <a:endParaRPr lang="en-US" sz="4400" dirty="0"/>
          </a:p>
          <a:p>
            <a:pPr>
              <a:lnSpc>
                <a:spcPct val="80000"/>
              </a:lnSpc>
            </a:pPr>
            <a:r>
              <a:rPr lang="en-US" sz="4400" dirty="0"/>
              <a:t>Iron balance is critical --- </a:t>
            </a:r>
            <a:r>
              <a:rPr lang="en-US" sz="4400" dirty="0">
                <a:highlight>
                  <a:srgbClr val="FFFF00"/>
                </a:highlight>
              </a:rPr>
              <a:t>one way</a:t>
            </a:r>
            <a:r>
              <a:rPr lang="en-US" sz="4400" dirty="0"/>
              <a:t>.</a:t>
            </a:r>
          </a:p>
          <a:p>
            <a:pPr>
              <a:lnSpc>
                <a:spcPct val="80000"/>
              </a:lnSpc>
            </a:pPr>
            <a:endParaRPr lang="en-US" sz="3600" dirty="0"/>
          </a:p>
          <a:p>
            <a:pPr lvl="1">
              <a:lnSpc>
                <a:spcPct val="80000"/>
              </a:lnSpc>
              <a:buNone/>
            </a:pPr>
            <a:r>
              <a:rPr lang="en-US" sz="29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C2E6F-37A5-1571-459C-83798A5F4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71" y="0"/>
            <a:ext cx="3070929" cy="1911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F1A386-6EDC-5F18-4AEC-9CA78AD0A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47" y="4835234"/>
            <a:ext cx="3280053" cy="19119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Recommended Dietary Allowance (RDA)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648200" cy="4572000"/>
          </a:xfrm>
        </p:spPr>
        <p:txBody>
          <a:bodyPr/>
          <a:lstStyle/>
          <a:p>
            <a:r>
              <a:rPr lang="en-US" dirty="0"/>
              <a:t>Depends on Age, Gender, &amp; life stage. </a:t>
            </a:r>
          </a:p>
          <a:p>
            <a:r>
              <a:rPr lang="en-US" dirty="0"/>
              <a:t>RDA : </a:t>
            </a:r>
            <a:r>
              <a:rPr lang="en-US" dirty="0">
                <a:highlight>
                  <a:srgbClr val="00FF00"/>
                </a:highlight>
              </a:rPr>
              <a:t>10-30 mg.</a:t>
            </a:r>
          </a:p>
          <a:p>
            <a:r>
              <a:rPr lang="en-US" dirty="0"/>
              <a:t>Typical mixed diet, </a:t>
            </a:r>
            <a:r>
              <a:rPr lang="en-US" b="1" dirty="0">
                <a:highlight>
                  <a:srgbClr val="00FF00"/>
                </a:highlight>
              </a:rPr>
              <a:t>10-15%</a:t>
            </a:r>
            <a:r>
              <a:rPr lang="en-US" dirty="0"/>
              <a:t> of dietary iron is absorbed.</a:t>
            </a:r>
          </a:p>
          <a:p>
            <a:r>
              <a:rPr lang="en-US" dirty="0">
                <a:highlight>
                  <a:srgbClr val="00FF00"/>
                </a:highlight>
              </a:rPr>
              <a:t>1-2 mg </a:t>
            </a:r>
            <a:r>
              <a:rPr lang="en-US" dirty="0"/>
              <a:t>is absorbed.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15223D-0899-52F5-ECAF-F41E773B8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038559"/>
              </p:ext>
            </p:extLst>
          </p:nvPr>
        </p:nvGraphicFramePr>
        <p:xfrm>
          <a:off x="5029200" y="1600200"/>
          <a:ext cx="3810000" cy="4572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03826072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555914797"/>
                    </a:ext>
                  </a:extLst>
                </a:gridCol>
              </a:tblGrid>
              <a:tr h="8990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Group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152400" marB="1524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Iron RDA (mg/day)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152400" marB="152400" anchor="ctr"/>
                </a:tc>
                <a:extLst>
                  <a:ext uri="{0D108BD9-81ED-4DB2-BD59-A6C34878D82A}">
                    <a16:rowId xmlns:a16="http://schemas.microsoft.com/office/drawing/2014/main" val="3919860883"/>
                  </a:ext>
                </a:extLst>
              </a:tr>
              <a:tr h="6121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Children (1-3 years)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7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1810106304"/>
                  </a:ext>
                </a:extLst>
              </a:tr>
              <a:tr h="6121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Children (4-8 years)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10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3965317176"/>
                  </a:ext>
                </a:extLst>
              </a:tr>
              <a:tr h="6121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Children (9-13 years)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8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1093413240"/>
                  </a:ext>
                </a:extLst>
              </a:tr>
              <a:tr h="6121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Adult Male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8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608887854"/>
                  </a:ext>
                </a:extLst>
              </a:tr>
              <a:tr h="6121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Menstruating Female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18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2107082859"/>
                  </a:ext>
                </a:extLst>
              </a:tr>
              <a:tr h="6121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>
                          <a:effectLst/>
                        </a:rPr>
                        <a:t>Pregnant Female</a:t>
                      </a:r>
                      <a:endParaRPr lang="en-IN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 dirty="0">
                          <a:effectLst/>
                        </a:rPr>
                        <a:t>27</a:t>
                      </a:r>
                      <a:endParaRPr lang="en-IN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152400" marR="152400" marT="76200" marB="76200" anchor="ctr"/>
                </a:tc>
                <a:extLst>
                  <a:ext uri="{0D108BD9-81ED-4DB2-BD59-A6C34878D82A}">
                    <a16:rowId xmlns:a16="http://schemas.microsoft.com/office/drawing/2014/main" val="10908992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FE95DD-D163-AD92-4AA7-F5936C6F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4234543" cy="123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Dietary Sources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8A8F2-09BA-EF9C-ABED-15772F24FBD6}"/>
              </a:ext>
            </a:extLst>
          </p:cNvPr>
          <p:cNvSpPr txBox="1"/>
          <p:nvPr/>
        </p:nvSpPr>
        <p:spPr>
          <a:xfrm>
            <a:off x="0" y="1292163"/>
            <a:ext cx="4245430" cy="4940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 err="1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Heme</a:t>
            </a:r>
            <a:r>
              <a:rPr lang="en-IN" sz="18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 iron </a:t>
            </a:r>
            <a:r>
              <a:rPr lang="en-IN" sz="18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(best absorbed): Oysters, clams, liver, red meat, </a:t>
            </a:r>
            <a:r>
              <a:rPr lang="en-IN" sz="1800" kern="100" dirty="0" err="1">
                <a:effectLst/>
                <a:ea typeface="Aptos" panose="020B0004020202020204" pitchFamily="34" charset="0"/>
                <a:cs typeface="Mangal" panose="02040503050203030202" pitchFamily="18" charset="0"/>
              </a:rPr>
              <a:t>Polutary</a:t>
            </a:r>
            <a:r>
              <a:rPr lang="en-IN" sz="18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, Fish.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kern="100" dirty="0"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Non-</a:t>
            </a:r>
            <a:r>
              <a:rPr lang="en-IN" sz="1800" kern="100" dirty="0" err="1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heme</a:t>
            </a:r>
            <a:r>
              <a:rPr lang="en-IN" sz="18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 iron </a:t>
            </a:r>
            <a:r>
              <a:rPr lang="en-IN" sz="18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(needs help for absorption): Fortified cereals, legumes (lentils, beans), tofu, pumpkin seeds, Dark leafy green vegetables.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kern="100" dirty="0">
              <a:ea typeface="Aptos" panose="020B000402020202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Animal sources: </a:t>
            </a:r>
            <a:r>
              <a:rPr lang="en-IN" sz="18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Generally, have more iron and it's easier to absorb.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kern="100" dirty="0">
              <a:effectLst/>
              <a:ea typeface="Aptos" panose="020B000402020202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highlight>
                  <a:srgbClr val="FFFF00"/>
                </a:highlight>
                <a:ea typeface="Aptos" panose="020B0004020202020204" pitchFamily="34" charset="0"/>
                <a:cs typeface="Mangal" panose="02040503050203030202" pitchFamily="18" charset="0"/>
              </a:rPr>
              <a:t>Plant sources: </a:t>
            </a:r>
            <a:r>
              <a:rPr lang="en-IN" sz="18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Combine with vitamin C (like citrus fruits) for better absorption.</a:t>
            </a:r>
          </a:p>
          <a:p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2AA492-B7B5-43BE-908D-5A42B83E4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43" y="1295400"/>
            <a:ext cx="4876800" cy="4936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A517C6-829F-15A4-3F4C-1B722D10E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18" y="0"/>
            <a:ext cx="1730827" cy="1295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0C086-A2F4-515A-51BC-7C6342C32C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10886"/>
            <a:ext cx="1523998" cy="1295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94F7AE-301F-E37C-A458-E9CE7D69EE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98" y="10887"/>
            <a:ext cx="1605644" cy="128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6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38F086-1AC7-53DD-3232-0005361D7183}"/>
              </a:ext>
            </a:extLst>
          </p:cNvPr>
          <p:cNvSpPr txBox="1"/>
          <p:nvPr/>
        </p:nvSpPr>
        <p:spPr>
          <a:xfrm>
            <a:off x="0" y="3726093"/>
            <a:ext cx="9144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665C30-D98D-13CA-9FEB-A5B17AF716DD}"/>
              </a:ext>
            </a:extLst>
          </p:cNvPr>
          <p:cNvSpPr txBox="1"/>
          <p:nvPr/>
        </p:nvSpPr>
        <p:spPr>
          <a:xfrm>
            <a:off x="0" y="1422308"/>
            <a:ext cx="5562600" cy="233910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Factors that Hinder Iron Absorption: </a:t>
            </a:r>
          </a:p>
          <a:p>
            <a:endParaRPr lang="en-US" sz="2400" b="1" dirty="0"/>
          </a:p>
          <a:p>
            <a:r>
              <a:rPr lang="en-IN" sz="20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Phytates, Polyphenols, High calcium intake, Antacids, Tannins, Certain medical conditions: Conditions like celiac disease or inflammatory bowel disease.</a:t>
            </a: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1EDEF-BAA4-7020-B308-92733C109CF1}"/>
              </a:ext>
            </a:extLst>
          </p:cNvPr>
          <p:cNvSpPr txBox="1"/>
          <p:nvPr/>
        </p:nvSpPr>
        <p:spPr>
          <a:xfrm>
            <a:off x="0" y="4191000"/>
            <a:ext cx="5562600" cy="19576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b="1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Factors that Promote Iron Absorption: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N" sz="20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Vitamin C (ascorbic acid), </a:t>
            </a:r>
            <a:r>
              <a:rPr lang="en-IN" sz="2000" kern="100" dirty="0" err="1">
                <a:effectLst/>
                <a:ea typeface="Aptos" panose="020B0004020202020204" pitchFamily="34" charset="0"/>
                <a:cs typeface="Mangal" panose="02040503050203030202" pitchFamily="18" charset="0"/>
              </a:rPr>
              <a:t>Heme</a:t>
            </a:r>
            <a:r>
              <a:rPr lang="en-IN" sz="2000" kern="100" dirty="0">
                <a:effectLst/>
                <a:ea typeface="Aptos" panose="020B0004020202020204" pitchFamily="34" charset="0"/>
                <a:cs typeface="Mangal" panose="02040503050203030202" pitchFamily="18" charset="0"/>
              </a:rPr>
              <a:t> iron, Cooking: Cooking some vegetables can increase the amount of iron your body can absorb.</a:t>
            </a:r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CFC588-53DB-E2F4-937A-2840B2869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4217326"/>
            <a:ext cx="238125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CD1702-AB73-E821-6484-26E6034EE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1414139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9C3D85-F9FF-AAE2-6B5B-D78844F17799}"/>
              </a:ext>
            </a:extLst>
          </p:cNvPr>
          <p:cNvSpPr txBox="1"/>
          <p:nvPr/>
        </p:nvSpPr>
        <p:spPr>
          <a:xfrm>
            <a:off x="0" y="919095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2"/>
                </a:solidFill>
                <a:effectLst/>
              </a:rPr>
              <a:t>Iron absorption occurs in the duodenum and proximal jejunum of the small intestine, where </a:t>
            </a:r>
            <a:r>
              <a:rPr lang="en-US" sz="2400" dirty="0">
                <a:solidFill>
                  <a:schemeClr val="tx2"/>
                </a:solidFill>
              </a:rPr>
              <a:t>enterocytes absorb iron through the apical membrane.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2"/>
                </a:solidFill>
              </a:rPr>
              <a:t>Iron absorption is a tightly regulated process, especially crucial since the human body lacks a mechanism to excrete excess iron.</a:t>
            </a:r>
            <a:endParaRPr lang="en-IN" sz="2400" dirty="0">
              <a:solidFill>
                <a:schemeClr val="tx2"/>
              </a:solidFill>
            </a:endParaRP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C41EF7-6D0B-11AC-A0A5-E40206E915CB}"/>
              </a:ext>
            </a:extLst>
          </p:cNvPr>
          <p:cNvSpPr txBox="1"/>
          <p:nvPr/>
        </p:nvSpPr>
        <p:spPr>
          <a:xfrm>
            <a:off x="-60915" y="3439886"/>
            <a:ext cx="46046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Reduction of Iron: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Most dietary iron exists in the ferric (Fe3+) form, </a:t>
            </a:r>
            <a:r>
              <a:rPr lang="en-US" sz="2400" b="1" dirty="0"/>
              <a:t>Duodenal cytochrome B (</a:t>
            </a:r>
            <a:r>
              <a:rPr lang="en-US" sz="2400" b="1" dirty="0" err="1"/>
              <a:t>Dcytb</a:t>
            </a:r>
            <a:r>
              <a:rPr lang="en-US" sz="2400" b="1" dirty="0"/>
              <a:t>),</a:t>
            </a:r>
            <a:r>
              <a:rPr lang="en-US" sz="2400" dirty="0"/>
              <a:t> a ferrireductase enzyme reduces ferric iron to ferrous iron.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2C6F4-2905-7657-4280-6306FDDEC412}"/>
              </a:ext>
            </a:extLst>
          </p:cNvPr>
          <p:cNvSpPr txBox="1"/>
          <p:nvPr/>
        </p:nvSpPr>
        <p:spPr>
          <a:xfrm>
            <a:off x="152400" y="168771"/>
            <a:ext cx="3048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800" dirty="0"/>
              <a:t>Iron Absorption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B9B28D-FE00-8EFE-3B33-BDC1E5ABA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59" y="2895600"/>
            <a:ext cx="4563451" cy="38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7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0A1A81-1C4A-279B-1093-3CAB48C77AFA}"/>
              </a:ext>
            </a:extLst>
          </p:cNvPr>
          <p:cNvSpPr txBox="1"/>
          <p:nvPr/>
        </p:nvSpPr>
        <p:spPr>
          <a:xfrm>
            <a:off x="10886" y="1295400"/>
            <a:ext cx="9144000" cy="49859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2. Transport across the Apical Membrane:</a:t>
            </a:r>
          </a:p>
          <a:p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Divalent Metal Transporter 1 (DMT1):</a:t>
            </a:r>
            <a:r>
              <a:rPr lang="en-US" sz="2000" dirty="0"/>
              <a:t> This protein, located on the apical membrane of enterocytes, is the primary transporter responsible for the uptake of </a:t>
            </a:r>
            <a:r>
              <a:rPr lang="en-US" sz="2000" dirty="0">
                <a:highlight>
                  <a:srgbClr val="FFFF00"/>
                </a:highlight>
              </a:rPr>
              <a:t>ferrous iron.</a:t>
            </a:r>
          </a:p>
          <a:p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DMT1 also transports other divalent metals like </a:t>
            </a:r>
            <a:r>
              <a:rPr lang="en-US" sz="2000" dirty="0">
                <a:highlight>
                  <a:srgbClr val="FFFF00"/>
                </a:highlight>
              </a:rPr>
              <a:t>zinc, manganese, copper, </a:t>
            </a:r>
            <a:r>
              <a:rPr lang="en-US" sz="2000" dirty="0"/>
              <a:t>etc., highlighting the need for regulation to prevent excessive uptake of any single metal.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3. </a:t>
            </a:r>
            <a:r>
              <a:rPr lang="en-US" sz="2000" b="1" dirty="0">
                <a:highlight>
                  <a:srgbClr val="FFFF00"/>
                </a:highlight>
              </a:rPr>
              <a:t>Heme Iron Absorption:</a:t>
            </a:r>
          </a:p>
          <a:p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Heme iron, found in animal products, is absorbed intact as a porphyrin ring complex.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Heme Carrier Protein 1 (HCP1):</a:t>
            </a:r>
            <a:r>
              <a:rPr lang="en-US" sz="2000" dirty="0"/>
              <a:t> This protein facilitates the transport of heme across the apical membrane.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Once inside the enterocyte, heme is broken down by </a:t>
            </a:r>
            <a:r>
              <a:rPr lang="en-US" sz="2000" b="1" dirty="0"/>
              <a:t>heme oxygenase</a:t>
            </a:r>
            <a:r>
              <a:rPr lang="en-US" sz="2000" dirty="0"/>
              <a:t> to release iron.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528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5A3507-4FC9-C7F5-BFA1-AE7FD51BDAF2}"/>
              </a:ext>
            </a:extLst>
          </p:cNvPr>
          <p:cNvSpPr txBox="1"/>
          <p:nvPr/>
        </p:nvSpPr>
        <p:spPr>
          <a:xfrm>
            <a:off x="0" y="914400"/>
            <a:ext cx="9144000" cy="52937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4. Intracellular Iron Handling: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Once inside the enterocyte, iron enters a </a:t>
            </a:r>
            <a:r>
              <a:rPr lang="en-US" sz="2000" dirty="0">
                <a:highlight>
                  <a:srgbClr val="FFFF00"/>
                </a:highlight>
              </a:rPr>
              <a:t>labile iron pool (LIP).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From the LIP, iron can have three fates: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Storage:</a:t>
            </a:r>
            <a:r>
              <a:rPr lang="en-US" sz="2000" dirty="0"/>
              <a:t> Iron can be stored within ferritin, a protein complex.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Utilization:</a:t>
            </a:r>
            <a:r>
              <a:rPr lang="en-US" sz="2000" dirty="0"/>
              <a:t> Iron can be used for metabolic processes within the enterocyte.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Transport:</a:t>
            </a:r>
            <a:r>
              <a:rPr lang="en-US" sz="2000" dirty="0"/>
              <a:t> Iron can be transported across the basolateral membrane into the bloodstream.</a:t>
            </a:r>
          </a:p>
          <a:p>
            <a:pPr lvl="1"/>
            <a:endParaRPr lang="en-US" sz="2000" dirty="0"/>
          </a:p>
          <a:p>
            <a:r>
              <a:rPr lang="en-US" sz="2000" b="1" dirty="0"/>
              <a:t>5. Regulation of Iron Absorption: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</a:rPr>
              <a:t>Hepcidin: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/>
              <a:t>A hormone produced by the liver, hepcidin plays a central role in regulating iron absorption. When iron levels are high, hepcidin production increases, leading to the degradation of </a:t>
            </a:r>
            <a:r>
              <a:rPr lang="en-US" sz="2000" b="1" dirty="0" err="1">
                <a:highlight>
                  <a:srgbClr val="FFFF00"/>
                </a:highlight>
              </a:rPr>
              <a:t>ferroportin</a:t>
            </a:r>
            <a:r>
              <a:rPr lang="en-US" sz="2000" b="1" dirty="0">
                <a:highlight>
                  <a:srgbClr val="FFFF00"/>
                </a:highlight>
              </a:rPr>
              <a:t>,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/>
              <a:t>the protein responsible for exporting iron from enterocytes. This reduces iron absorption.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Iron status:</a:t>
            </a:r>
            <a:r>
              <a:rPr lang="en-US" sz="2000" dirty="0"/>
              <a:t> The body's iron stores influence absorption. When iron stores are low, absorption efficiency increases.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5635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2049</Words>
  <Application>Microsoft Office PowerPoint</Application>
  <PresentationFormat>On-screen Show (4:3)</PresentationFormat>
  <Paragraphs>230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Aptos</vt:lpstr>
      <vt:lpstr>Arial</vt:lpstr>
      <vt:lpstr>Calibri</vt:lpstr>
      <vt:lpstr>Courier New</vt:lpstr>
      <vt:lpstr>Roboto</vt:lpstr>
      <vt:lpstr>Symbol</vt:lpstr>
      <vt:lpstr>Times New Roman</vt:lpstr>
      <vt:lpstr>Wingdings</vt:lpstr>
      <vt:lpstr>Office Theme</vt:lpstr>
      <vt:lpstr>Iron Metabolism</vt:lpstr>
      <vt:lpstr>Specific Learning Objectives </vt:lpstr>
      <vt:lpstr>Iron </vt:lpstr>
      <vt:lpstr>Recommended Dietary Allowance (RDA) </vt:lpstr>
      <vt:lpstr>Dietary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Mucosal block theory!!</vt:lpstr>
      <vt:lpstr>Transport in the Blood</vt:lpstr>
      <vt:lpstr>Storage</vt:lpstr>
      <vt:lpstr>PowerPoint Presentation</vt:lpstr>
      <vt:lpstr>PowerPoint Presentation</vt:lpstr>
      <vt:lpstr>Regulation of Transferring and Ferritin </vt:lpstr>
      <vt:lpstr> </vt:lpstr>
      <vt:lpstr>Clinical Significance </vt:lpstr>
      <vt:lpstr>Iron Deficiency Anemia</vt:lpstr>
      <vt:lpstr>PowerPoint Presentation</vt:lpstr>
      <vt:lpstr>PowerPoint Presentation</vt:lpstr>
      <vt:lpstr>PowerPoint Presentation</vt:lpstr>
      <vt:lpstr>PowerPoint Presentation</vt:lpstr>
      <vt:lpstr>Secondary Hemochromatosis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BiochemistrySR3@lhmcdelhi.onmicrosoft.com</cp:lastModifiedBy>
  <cp:revision>64</cp:revision>
  <dcterms:created xsi:type="dcterms:W3CDTF">2014-04-09T14:39:47Z</dcterms:created>
  <dcterms:modified xsi:type="dcterms:W3CDTF">2025-01-07T12:39:47Z</dcterms:modified>
</cp:coreProperties>
</file>